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2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1" d="100"/>
          <a:sy n="51" d="100"/>
        </p:scale>
        <p:origin x="60" y="12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4141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5229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408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004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1759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2018-04-12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780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2018-04-12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7536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2018-04-12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392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379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3082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8E92A-5AA9-4E20-985E-B435F4BC1BB9}" type="datetimeFigureOut">
              <a:rPr lang="ko-KR" altLang="en-US" smtClean="0"/>
              <a:t>2018-04-12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305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Lab</a:t>
            </a:r>
            <a:r>
              <a:rPr lang="ko-KR" altLang="en-US" dirty="0" smtClean="0"/>
              <a:t> </a:t>
            </a:r>
            <a:r>
              <a:rPr lang="en-US" altLang="ko-KR" dirty="0" smtClean="0"/>
              <a:t>– </a:t>
            </a:r>
            <a:r>
              <a:rPr lang="en-US" altLang="ko-KR" dirty="0" smtClean="0"/>
              <a:t>2018/04/12</a:t>
            </a:r>
            <a:endParaRPr lang="ko-KR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1537179"/>
            <a:ext cx="11049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588" latinLnBrk="0">
              <a:lnSpc>
                <a:spcPct val="150000"/>
              </a:lnSpc>
            </a:pPr>
            <a:r>
              <a:rPr lang="en-US" altLang="ko-KR" sz="2400" dirty="0"/>
              <a:t>i</a:t>
            </a:r>
            <a:r>
              <a:rPr lang="en-US" altLang="ko-KR" sz="2400" dirty="0" smtClean="0"/>
              <a:t>mplement </a:t>
            </a:r>
            <a:r>
              <a:rPr lang="en-US" altLang="ko-KR" sz="2400" dirty="0" err="1" smtClean="0"/>
              <a:t>getTotalCount</a:t>
            </a:r>
            <a:r>
              <a:rPr lang="en-US" altLang="ko-KR" sz="2400" dirty="0" smtClean="0"/>
              <a:t> to return how many ‘</a:t>
            </a:r>
            <a:r>
              <a:rPr lang="en-US" altLang="ko-KR" sz="2400" dirty="0" err="1" smtClean="0"/>
              <a:t>nMatrix’s</a:t>
            </a:r>
            <a:r>
              <a:rPr lang="en-US" altLang="ko-KR" sz="2400" dirty="0" smtClean="0"/>
              <a:t> are allocated(exist)</a:t>
            </a:r>
          </a:p>
          <a:p>
            <a:pPr lvl="0" indent="1588" latinLnBrk="0">
              <a:lnSpc>
                <a:spcPct val="150000"/>
              </a:lnSpc>
            </a:pPr>
            <a:r>
              <a:rPr lang="en-US" altLang="ko-KR" sz="2400" dirty="0" smtClean="0"/>
              <a:t>(modify constructor and destructor, use static variable and static function)</a:t>
            </a:r>
          </a:p>
          <a:p>
            <a:pPr lvl="0" indent="1588" latinLnBrk="0">
              <a:lnSpc>
                <a:spcPct val="150000"/>
              </a:lnSpc>
            </a:pPr>
            <a:r>
              <a:rPr lang="en-US" altLang="ko-KR" sz="2400" dirty="0" err="1" smtClean="0"/>
              <a:t>i</a:t>
            </a:r>
            <a:r>
              <a:rPr lang="en-US" altLang="ko-KR" sz="2400" dirty="0" err="1" smtClean="0"/>
              <a:t>nt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main() </a:t>
            </a:r>
            <a:r>
              <a:rPr lang="en-US" altLang="ko-KR" sz="2400" dirty="0" smtClean="0"/>
              <a:t>{</a:t>
            </a:r>
          </a:p>
          <a:p>
            <a:pPr lvl="0" indent="1588" latinLnBrk="0">
              <a:lnSpc>
                <a:spcPct val="150000"/>
              </a:lnSpc>
            </a:pPr>
            <a:r>
              <a:rPr lang="en-US" altLang="ko-KR" sz="2400" dirty="0"/>
              <a:t>	</a:t>
            </a:r>
            <a:r>
              <a:rPr lang="en-US" altLang="ko-KR" sz="2400" dirty="0" err="1" smtClean="0"/>
              <a:t>nMatrix</a:t>
            </a:r>
            <a:r>
              <a:rPr lang="en-US" altLang="ko-KR" sz="2400" dirty="0" smtClean="0"/>
              <a:t> a(5, 3);</a:t>
            </a:r>
          </a:p>
          <a:p>
            <a:pPr lvl="0" indent="1588" latinLnBrk="0">
              <a:lnSpc>
                <a:spcPct val="150000"/>
              </a:lnSpc>
            </a:pPr>
            <a:r>
              <a:rPr lang="en-US" altLang="ko-KR" sz="2400" dirty="0"/>
              <a:t>	</a:t>
            </a:r>
            <a:r>
              <a:rPr lang="en-US" altLang="ko-KR" sz="2400" dirty="0" err="1" smtClean="0"/>
              <a:t>cout</a:t>
            </a:r>
            <a:r>
              <a:rPr lang="en-US" altLang="ko-KR" sz="2400" dirty="0" smtClean="0"/>
              <a:t> &lt;&lt;</a:t>
            </a:r>
            <a:r>
              <a:rPr lang="en-US" altLang="ko-KR" sz="2400" dirty="0" err="1" smtClean="0"/>
              <a:t>nMatrix</a:t>
            </a:r>
            <a:r>
              <a:rPr lang="en-US" altLang="ko-KR" sz="2400" dirty="0" smtClean="0"/>
              <a:t>::</a:t>
            </a:r>
            <a:r>
              <a:rPr lang="en-US" altLang="ko-KR" sz="2400" dirty="0" err="1" smtClean="0"/>
              <a:t>getTotalCount</a:t>
            </a:r>
            <a:r>
              <a:rPr lang="en-US" altLang="ko-KR" sz="2400" dirty="0" smtClean="0"/>
              <a:t>(); &lt;&lt; </a:t>
            </a:r>
            <a:r>
              <a:rPr lang="en-US" altLang="ko-KR" sz="2400" dirty="0" err="1" smtClean="0"/>
              <a:t>endl</a:t>
            </a:r>
            <a:r>
              <a:rPr lang="en-US" altLang="ko-KR" sz="2400" dirty="0" smtClean="0"/>
              <a:t>; // print 1</a:t>
            </a:r>
          </a:p>
          <a:p>
            <a:pPr lvl="0" indent="1588" latinLnBrk="0">
              <a:lnSpc>
                <a:spcPct val="150000"/>
              </a:lnSpc>
            </a:pPr>
            <a:r>
              <a:rPr lang="en-US" altLang="ko-KR" sz="2400" dirty="0"/>
              <a:t>	</a:t>
            </a:r>
            <a:r>
              <a:rPr lang="en-US" altLang="ko-KR" sz="2400" dirty="0" err="1" smtClean="0"/>
              <a:t>nMatrix</a:t>
            </a:r>
            <a:r>
              <a:rPr lang="en-US" altLang="ko-KR" sz="2400" dirty="0" smtClean="0"/>
              <a:t> b(5, 1);</a:t>
            </a:r>
          </a:p>
          <a:p>
            <a:pPr lvl="0" indent="1588" latinLnBrk="0">
              <a:lnSpc>
                <a:spcPct val="150000"/>
              </a:lnSpc>
            </a:pPr>
            <a:r>
              <a:rPr lang="en-US" altLang="ko-KR" sz="2400" dirty="0"/>
              <a:t>	</a:t>
            </a:r>
            <a:r>
              <a:rPr lang="en-US" altLang="ko-KR" sz="2400" dirty="0" err="1" smtClean="0"/>
              <a:t>nMatrix</a:t>
            </a:r>
            <a:r>
              <a:rPr lang="en-US" altLang="ko-KR" sz="2400" dirty="0" smtClean="0"/>
              <a:t> c(3, 5);</a:t>
            </a:r>
          </a:p>
          <a:p>
            <a:pPr lvl="0" indent="1588" latinLnBrk="0">
              <a:lnSpc>
                <a:spcPct val="150000"/>
              </a:lnSpc>
            </a:pPr>
            <a:r>
              <a:rPr lang="en-US" altLang="ko-KR" sz="2400" dirty="0"/>
              <a:t>	</a:t>
            </a:r>
            <a:r>
              <a:rPr lang="en-US" altLang="ko-KR" sz="2400" dirty="0" err="1" smtClean="0"/>
              <a:t>cout</a:t>
            </a:r>
            <a:r>
              <a:rPr lang="en-US" altLang="ko-KR" sz="2400" dirty="0" smtClean="0"/>
              <a:t> &lt;&lt; </a:t>
            </a:r>
            <a:r>
              <a:rPr lang="en-US" altLang="ko-KR" sz="2400" dirty="0" err="1" smtClean="0"/>
              <a:t>nMatrix</a:t>
            </a:r>
            <a:r>
              <a:rPr lang="en-US" altLang="ko-KR" sz="2400" dirty="0" smtClean="0"/>
              <a:t>::</a:t>
            </a:r>
            <a:r>
              <a:rPr lang="en-US" altLang="ko-KR" sz="2400" dirty="0" err="1" smtClean="0"/>
              <a:t>getTotalCount</a:t>
            </a:r>
            <a:r>
              <a:rPr lang="en-US" altLang="ko-KR" sz="2400" dirty="0" smtClean="0"/>
              <a:t>(); &lt;&lt; </a:t>
            </a:r>
            <a:r>
              <a:rPr lang="en-US" altLang="ko-KR" sz="2400" dirty="0" err="1" smtClean="0"/>
              <a:t>endl</a:t>
            </a:r>
            <a:r>
              <a:rPr lang="en-US" altLang="ko-KR" sz="2400" dirty="0" smtClean="0"/>
              <a:t>; // print 3</a:t>
            </a:r>
            <a:endParaRPr lang="en-US" altLang="ko-KR" sz="2400" dirty="0" smtClean="0"/>
          </a:p>
          <a:p>
            <a:pPr lvl="0" indent="1588" latinLnBrk="0">
              <a:lnSpc>
                <a:spcPct val="150000"/>
              </a:lnSpc>
            </a:pPr>
            <a:r>
              <a:rPr lang="en-US" altLang="ko-KR" sz="2400" dirty="0" smtClean="0"/>
              <a:t>}</a:t>
            </a: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1848598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 1 – static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4585570" cy="451254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void </a:t>
            </a:r>
            <a:r>
              <a:rPr lang="en-US" dirty="0"/>
              <a:t>demo()</a:t>
            </a:r>
          </a:p>
          <a:p>
            <a:pPr marL="0" indent="0">
              <a:buNone/>
            </a:pPr>
            <a:r>
              <a:rPr lang="en-US" dirty="0"/>
              <a:t>{ </a:t>
            </a:r>
          </a:p>
          <a:p>
            <a:pPr marL="0" indent="0">
              <a:buNone/>
            </a:pPr>
            <a:r>
              <a:rPr lang="en-US" dirty="0"/>
              <a:t>    // static variable</a:t>
            </a:r>
          </a:p>
          <a:p>
            <a:pPr marL="0" indent="0">
              <a:buNone/>
            </a:pPr>
            <a:r>
              <a:rPr lang="en-US" dirty="0"/>
              <a:t>    static </a:t>
            </a:r>
            <a:r>
              <a:rPr lang="en-US" dirty="0" err="1"/>
              <a:t>int</a:t>
            </a:r>
            <a:r>
              <a:rPr lang="en-US" dirty="0"/>
              <a:t> count = 0;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count &lt;&lt; " ";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pPr marL="0" indent="0">
              <a:buNone/>
            </a:pPr>
            <a:r>
              <a:rPr lang="en-US" dirty="0"/>
              <a:t>    // value is updated and</a:t>
            </a:r>
          </a:p>
          <a:p>
            <a:pPr marL="0" indent="0">
              <a:buNone/>
            </a:pPr>
            <a:r>
              <a:rPr lang="en-US" dirty="0"/>
              <a:t>    // will be carried to next</a:t>
            </a:r>
          </a:p>
          <a:p>
            <a:pPr marL="0" indent="0">
              <a:buNone/>
            </a:pPr>
            <a:r>
              <a:rPr lang="en-US" dirty="0"/>
              <a:t>    // function calls</a:t>
            </a:r>
          </a:p>
          <a:p>
            <a:pPr marL="0" indent="0">
              <a:buNone/>
            </a:pPr>
            <a:r>
              <a:rPr lang="en-US" dirty="0"/>
              <a:t>    count++;</a:t>
            </a:r>
          </a:p>
          <a:p>
            <a:pPr marL="0" indent="0">
              <a:buNone/>
            </a:pPr>
            <a:r>
              <a:rPr lang="en-US" dirty="0"/>
              <a:t>]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89317" y="2141625"/>
            <a:ext cx="47264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588" latinLnBrk="0">
              <a:lnSpc>
                <a:spcPct val="150000"/>
              </a:lnSpc>
            </a:pPr>
            <a:r>
              <a:rPr lang="en-US" altLang="ko-KR" sz="2400" dirty="0" err="1"/>
              <a:t>int</a:t>
            </a:r>
            <a:r>
              <a:rPr lang="en-US" altLang="ko-KR" sz="2400" dirty="0"/>
              <a:t> main()</a:t>
            </a:r>
          </a:p>
          <a:p>
            <a:pPr lvl="0" indent="1588" latinLnBrk="0">
              <a:lnSpc>
                <a:spcPct val="150000"/>
              </a:lnSpc>
            </a:pPr>
            <a:r>
              <a:rPr lang="en-US" altLang="ko-KR" sz="2400" dirty="0"/>
              <a:t>{</a:t>
            </a:r>
          </a:p>
          <a:p>
            <a:pPr lvl="0" indent="1588" latinLnBrk="0">
              <a:lnSpc>
                <a:spcPct val="150000"/>
              </a:lnSpc>
            </a:pPr>
            <a:r>
              <a:rPr lang="en-US" altLang="ko-KR" sz="2400" dirty="0"/>
              <a:t>    for (</a:t>
            </a:r>
            <a:r>
              <a:rPr lang="en-US" altLang="ko-KR" sz="2400" dirty="0" err="1"/>
              <a:t>int</a:t>
            </a:r>
            <a:r>
              <a:rPr lang="en-US" altLang="ko-KR" sz="2400" dirty="0"/>
              <a:t> </a:t>
            </a:r>
            <a:r>
              <a:rPr lang="en-US" altLang="ko-KR" sz="2400" dirty="0" err="1"/>
              <a:t>i</a:t>
            </a:r>
            <a:r>
              <a:rPr lang="en-US" altLang="ko-KR" sz="2400" dirty="0"/>
              <a:t>=0; </a:t>
            </a:r>
            <a:r>
              <a:rPr lang="en-US" altLang="ko-KR" sz="2400" dirty="0" err="1"/>
              <a:t>i</a:t>
            </a:r>
            <a:r>
              <a:rPr lang="en-US" altLang="ko-KR" sz="2400" dirty="0"/>
              <a:t>&lt;5; </a:t>
            </a:r>
            <a:r>
              <a:rPr lang="en-US" altLang="ko-KR" sz="2400" dirty="0" err="1"/>
              <a:t>i</a:t>
            </a:r>
            <a:r>
              <a:rPr lang="en-US" altLang="ko-KR" sz="2400" dirty="0"/>
              <a:t>++)    </a:t>
            </a:r>
          </a:p>
          <a:p>
            <a:pPr lvl="0" indent="1588" latinLnBrk="0">
              <a:lnSpc>
                <a:spcPct val="150000"/>
              </a:lnSpc>
            </a:pPr>
            <a:r>
              <a:rPr lang="en-US" altLang="ko-KR" sz="2400" dirty="0"/>
              <a:t>        demo();</a:t>
            </a:r>
          </a:p>
          <a:p>
            <a:pPr lvl="0" indent="1588" latinLnBrk="0">
              <a:lnSpc>
                <a:spcPct val="150000"/>
              </a:lnSpc>
            </a:pPr>
            <a:r>
              <a:rPr lang="en-US" altLang="ko-KR" sz="2400" dirty="0"/>
              <a:t>    return 0;</a:t>
            </a:r>
          </a:p>
          <a:p>
            <a:pPr lvl="0" indent="1588" latinLnBrk="0">
              <a:lnSpc>
                <a:spcPct val="150000"/>
              </a:lnSpc>
            </a:pPr>
            <a:r>
              <a:rPr lang="en-US" altLang="ko-KR" sz="2400" dirty="0"/>
              <a:t>}</a:t>
            </a: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2274338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 2 – static variables in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4585570" cy="45125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class </a:t>
            </a:r>
            <a:r>
              <a:rPr lang="en-US" sz="2400" dirty="0" err="1"/>
              <a:t>GfG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{</a:t>
            </a:r>
          </a:p>
          <a:p>
            <a:pPr marL="0" indent="0">
              <a:buNone/>
            </a:pPr>
            <a:r>
              <a:rPr lang="en-US" sz="2400" dirty="0"/>
              <a:t>   public:</a:t>
            </a:r>
          </a:p>
          <a:p>
            <a:pPr marL="0" indent="0">
              <a:buNone/>
            </a:pPr>
            <a:r>
              <a:rPr lang="en-US" sz="2400" dirty="0"/>
              <a:t>     static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dirty="0" err="1"/>
              <a:t>GfG</a:t>
            </a:r>
            <a:r>
              <a:rPr lang="en-US" sz="2400" dirty="0"/>
              <a:t>()</a:t>
            </a:r>
          </a:p>
          <a:p>
            <a:pPr marL="0" indent="0">
              <a:buNone/>
            </a:pPr>
            <a:r>
              <a:rPr lang="en-US" sz="2400" dirty="0"/>
              <a:t>     {</a:t>
            </a:r>
          </a:p>
          <a:p>
            <a:pPr marL="0" indent="0">
              <a:buNone/>
            </a:pPr>
            <a:r>
              <a:rPr lang="en-US" sz="2400" dirty="0"/>
              <a:t>        // Do nothing</a:t>
            </a:r>
          </a:p>
          <a:p>
            <a:pPr marL="0" indent="0">
              <a:buNone/>
            </a:pPr>
            <a:r>
              <a:rPr lang="en-US" sz="2400" dirty="0"/>
              <a:t>     };</a:t>
            </a:r>
          </a:p>
          <a:p>
            <a:pPr marL="0" indent="0">
              <a:buNone/>
            </a:pPr>
            <a:r>
              <a:rPr lang="en-US" sz="2400" dirty="0"/>
              <a:t>};</a:t>
            </a:r>
          </a:p>
        </p:txBody>
      </p:sp>
      <p:sp>
        <p:nvSpPr>
          <p:cNvPr id="5" name="Rectangle 4"/>
          <p:cNvSpPr/>
          <p:nvPr/>
        </p:nvSpPr>
        <p:spPr>
          <a:xfrm>
            <a:off x="6004142" y="1825624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/>
              <a:t>int</a:t>
            </a:r>
            <a:r>
              <a:rPr lang="en-US" sz="2400" dirty="0"/>
              <a:t> main()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  </a:t>
            </a:r>
            <a:r>
              <a:rPr lang="en-US" sz="2400" dirty="0" err="1"/>
              <a:t>GfG</a:t>
            </a:r>
            <a:r>
              <a:rPr lang="en-US" sz="2400" dirty="0"/>
              <a:t> obj1;</a:t>
            </a:r>
          </a:p>
          <a:p>
            <a:r>
              <a:rPr lang="en-US" sz="2400" dirty="0"/>
              <a:t>  </a:t>
            </a:r>
            <a:r>
              <a:rPr lang="en-US" sz="2400" dirty="0" err="1"/>
              <a:t>GfG</a:t>
            </a:r>
            <a:r>
              <a:rPr lang="en-US" sz="2400" dirty="0"/>
              <a:t> obj2;</a:t>
            </a:r>
          </a:p>
          <a:p>
            <a:r>
              <a:rPr lang="en-US" sz="2400" dirty="0"/>
              <a:t>  obj1.i </a:t>
            </a:r>
            <a:r>
              <a:rPr lang="en-US" sz="2400" dirty="0" smtClean="0"/>
              <a:t>= 2</a:t>
            </a:r>
            <a:r>
              <a:rPr lang="en-US" sz="2400" dirty="0"/>
              <a:t>;</a:t>
            </a:r>
          </a:p>
          <a:p>
            <a:r>
              <a:rPr lang="en-US" sz="2400" dirty="0"/>
              <a:t>  </a:t>
            </a:r>
            <a:r>
              <a:rPr lang="en-US" sz="2400" dirty="0" err="1" smtClean="0"/>
              <a:t>GfG</a:t>
            </a:r>
            <a:r>
              <a:rPr lang="en-US" sz="2400" dirty="0" smtClean="0"/>
              <a:t>::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= 3;</a:t>
            </a:r>
          </a:p>
          <a:p>
            <a:r>
              <a:rPr lang="en-US" sz="2400" dirty="0"/>
              <a:t>   </a:t>
            </a:r>
          </a:p>
          <a:p>
            <a:r>
              <a:rPr lang="en-US" sz="2400" dirty="0"/>
              <a:t>  // prints value of </a:t>
            </a:r>
            <a:r>
              <a:rPr lang="en-US" sz="2400" dirty="0" err="1"/>
              <a:t>i</a:t>
            </a:r>
            <a:endParaRPr lang="en-US" sz="2400" dirty="0"/>
          </a:p>
          <a:p>
            <a:r>
              <a:rPr lang="en-US" sz="2400" dirty="0"/>
              <a:t>  </a:t>
            </a:r>
            <a:r>
              <a:rPr lang="en-US" sz="2400" dirty="0" err="1"/>
              <a:t>cout</a:t>
            </a:r>
            <a:r>
              <a:rPr lang="en-US" sz="2400" dirty="0"/>
              <a:t> &lt;&lt; obj1.i&lt;&lt;" "&lt;&lt;</a:t>
            </a:r>
            <a:r>
              <a:rPr lang="en-US" sz="2400" dirty="0" smtClean="0"/>
              <a:t>obj2.i &lt;&lt; </a:t>
            </a:r>
            <a:r>
              <a:rPr lang="en-US" sz="2400" dirty="0" err="1" smtClean="0"/>
              <a:t>endl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cout</a:t>
            </a:r>
            <a:r>
              <a:rPr lang="en-US" sz="2400" dirty="0" smtClean="0"/>
              <a:t> &lt;&lt; </a:t>
            </a:r>
            <a:r>
              <a:rPr lang="en-US" sz="2400" dirty="0" err="1" smtClean="0"/>
              <a:t>GfG</a:t>
            </a:r>
            <a:r>
              <a:rPr lang="en-US" sz="2400" dirty="0" smtClean="0"/>
              <a:t>::</a:t>
            </a:r>
            <a:r>
              <a:rPr lang="en-US" sz="2400" dirty="0" err="1" smtClean="0"/>
              <a:t>i</a:t>
            </a:r>
            <a:r>
              <a:rPr lang="en-US" sz="2400" dirty="0" smtClean="0"/>
              <a:t> &lt;&lt; </a:t>
            </a:r>
            <a:r>
              <a:rPr lang="en-US" sz="2400" dirty="0" err="1" smtClean="0"/>
              <a:t>endl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</a:t>
            </a:r>
            <a:endParaRPr lang="en-US" sz="2400" dirty="0"/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5219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 3 – static functions in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03" y="1825624"/>
            <a:ext cx="5085567" cy="45125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class </a:t>
            </a:r>
            <a:r>
              <a:rPr lang="en-US" sz="2400" dirty="0" err="1"/>
              <a:t>GfG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{</a:t>
            </a:r>
          </a:p>
          <a:p>
            <a:pPr marL="0" indent="0">
              <a:buNone/>
            </a:pPr>
            <a:r>
              <a:rPr lang="en-US" sz="2400" dirty="0"/>
              <a:t>   public: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</a:p>
          <a:p>
            <a:pPr marL="0" indent="0">
              <a:buNone/>
            </a:pPr>
            <a:r>
              <a:rPr lang="en-US" sz="2400" dirty="0"/>
              <a:t>    // static member function</a:t>
            </a:r>
          </a:p>
          <a:p>
            <a:pPr marL="0" indent="0">
              <a:buNone/>
            </a:pPr>
            <a:r>
              <a:rPr lang="en-US" sz="2400" dirty="0"/>
              <a:t>    static void </a:t>
            </a:r>
            <a:r>
              <a:rPr lang="en-US" sz="2400" dirty="0" err="1"/>
              <a:t>printMsg</a:t>
            </a:r>
            <a:r>
              <a:rPr lang="en-US" sz="2400" dirty="0"/>
              <a:t>()</a:t>
            </a:r>
          </a:p>
          <a:p>
            <a:pPr marL="0" indent="0">
              <a:buNone/>
            </a:pPr>
            <a:r>
              <a:rPr lang="en-US" sz="2400" dirty="0"/>
              <a:t>    {</a:t>
            </a:r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dirty="0" err="1"/>
              <a:t>cout</a:t>
            </a:r>
            <a:r>
              <a:rPr lang="en-US" sz="2400" dirty="0"/>
              <a:t>&lt;&lt;"Welcome to </a:t>
            </a:r>
            <a:r>
              <a:rPr lang="en-US" sz="2400" dirty="0" err="1"/>
              <a:t>GfG</a:t>
            </a:r>
            <a:r>
              <a:rPr lang="en-US" sz="2400" dirty="0"/>
              <a:t>!";</a:t>
            </a:r>
          </a:p>
          <a:p>
            <a:pPr marL="0" indent="0">
              <a:buNone/>
            </a:pPr>
            <a:r>
              <a:rPr lang="en-US" sz="2400" dirty="0"/>
              <a:t>    }</a:t>
            </a:r>
          </a:p>
          <a:p>
            <a:pPr marL="0" indent="0">
              <a:buNone/>
            </a:pPr>
            <a:r>
              <a:rPr lang="en-US" sz="2400" dirty="0"/>
              <a:t>};</a:t>
            </a:r>
          </a:p>
        </p:txBody>
      </p:sp>
      <p:sp>
        <p:nvSpPr>
          <p:cNvPr id="7" name="Rectangle 6"/>
          <p:cNvSpPr/>
          <p:nvPr/>
        </p:nvSpPr>
        <p:spPr>
          <a:xfrm>
            <a:off x="5937337" y="2990960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/>
              <a:t>int</a:t>
            </a:r>
            <a:r>
              <a:rPr lang="en-US" sz="2400" dirty="0"/>
              <a:t> main()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    // invoking a static member function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GfG</a:t>
            </a:r>
            <a:r>
              <a:rPr lang="en-US" sz="2400" dirty="0"/>
              <a:t>::</a:t>
            </a:r>
            <a:r>
              <a:rPr lang="en-US" sz="2400" dirty="0" err="1"/>
              <a:t>printMsg</a:t>
            </a:r>
            <a:r>
              <a:rPr lang="en-US" sz="2400" dirty="0"/>
              <a:t>();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6680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240</Words>
  <Application>Microsoft Office PowerPoint</Application>
  <PresentationFormat>Widescreen</PresentationFormat>
  <Paragraphs>67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Lab – 2018/04/12</vt:lpstr>
      <vt:lpstr>Hint 1 – static variables</vt:lpstr>
      <vt:lpstr>Hint 2 – static variables in a class</vt:lpstr>
      <vt:lpstr>Hint 3 – static functions in a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프로그래밍 실습</dc:title>
  <dc:creator>HyungGyu Ryoo</dc:creator>
  <cp:lastModifiedBy>Hyung-Gyu Ryoo</cp:lastModifiedBy>
  <cp:revision>41</cp:revision>
  <dcterms:created xsi:type="dcterms:W3CDTF">2015-03-04T13:36:10Z</dcterms:created>
  <dcterms:modified xsi:type="dcterms:W3CDTF">2018-04-12T04:12:07Z</dcterms:modified>
</cp:coreProperties>
</file>